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5143500" type="screen16x9"/>
  <p:notesSz cx="7010400" cy="92964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6555-4FFE-99F9-54E8094EB9E9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6555-4FFE-99F9-54E8094EB9E9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6555-4FFE-99F9-54E8094EB9E9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6555-4FFE-99F9-54E8094EB9E9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6555-4FFE-99F9-54E8094EB9E9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6555-4FFE-99F9-54E8094EB9E9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6555-4FFE-99F9-54E8094EB9E9}"/>
              </c:ext>
            </c:extLst>
          </c:dPt>
          <c:cat>
            <c:strRef>
              <c:f>Sheet1!$A$2:$A$8</c:f>
              <c:strCache>
                <c:ptCount val="7"/>
                <c:pt idx="0">
                  <c:v>Polk County</c:v>
                </c:pt>
                <c:pt idx="1">
                  <c:v>City of Corrigan</c:v>
                </c:pt>
                <c:pt idx="2">
                  <c:v>City of Goodrich</c:v>
                </c:pt>
                <c:pt idx="3">
                  <c:v>City of Livingston</c:v>
                </c:pt>
                <c:pt idx="4">
                  <c:v>City of Onalaska</c:v>
                </c:pt>
                <c:pt idx="5">
                  <c:v>City of Seven Oaks</c:v>
                </c:pt>
                <c:pt idx="6">
                  <c:v>Alabama-Coushatta Tribe of Texas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0.72089999999999999</c:v>
                </c:pt>
                <c:pt idx="1">
                  <c:v>0</c:v>
                </c:pt>
                <c:pt idx="2">
                  <c:v>4.65E-2</c:v>
                </c:pt>
                <c:pt idx="3">
                  <c:v>6.9800000000000001E-2</c:v>
                </c:pt>
                <c:pt idx="4">
                  <c:v>4.65E-2</c:v>
                </c:pt>
                <c:pt idx="5">
                  <c:v>0</c:v>
                </c:pt>
                <c:pt idx="6">
                  <c:v>0.1163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555-4FFE-99F9-54E8094EB9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202-4FAE-892A-27148D4CD946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202-4FAE-892A-27148D4CD946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5202-4FAE-892A-27148D4CD946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5202-4FAE-892A-27148D4CD946}"/>
              </c:ext>
            </c:extLst>
          </c:dPt>
          <c:cat>
            <c:strRef>
              <c:f>Sheet1!$A$2:$A$5</c:f>
              <c:strCache>
                <c:ptCount val="4"/>
                <c:pt idx="0">
                  <c:v>Less than 1 year</c:v>
                </c:pt>
                <c:pt idx="1">
                  <c:v>1-5 years</c:v>
                </c:pt>
                <c:pt idx="2">
                  <c:v>5-10 years</c:v>
                </c:pt>
                <c:pt idx="3">
                  <c:v>10+ years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0.186</c:v>
                </c:pt>
                <c:pt idx="1">
                  <c:v>0.25580000000000003</c:v>
                </c:pt>
                <c:pt idx="2">
                  <c:v>0.186</c:v>
                </c:pt>
                <c:pt idx="3">
                  <c:v>0.37209999999999999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202-4FAE-892A-27148D4CD9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1FC-4B94-B473-6A2BE0B2B826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1FC-4B94-B473-6A2BE0B2B826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1FC-4B94-B473-6A2BE0B2B826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1FC-4B94-B473-6A2BE0B2B826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1FC-4B94-B473-6A2BE0B2B826}"/>
              </c:ext>
            </c:extLst>
          </c:dPt>
          <c:cat>
            <c:strRef>
              <c:f>Sheet1!$A$2:$A$6</c:f>
              <c:strCache>
                <c:ptCount val="5"/>
                <c:pt idx="0">
                  <c:v>Elected official.</c:v>
                </c:pt>
                <c:pt idx="1">
                  <c:v>Department head/manager</c:v>
                </c:pt>
                <c:pt idx="2">
                  <c:v>Administrative support staff</c:v>
                </c:pt>
                <c:pt idx="3">
                  <c:v>Other (please specify)</c:v>
                </c:pt>
                <c:pt idx="4">
                  <c:v>Other (please specify)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0.1905</c:v>
                </c:pt>
                <c:pt idx="1">
                  <c:v>0.38100000000000001</c:v>
                </c:pt>
                <c:pt idx="2">
                  <c:v>0.23810000000000001</c:v>
                </c:pt>
                <c:pt idx="3">
                  <c:v>0.1429</c:v>
                </c:pt>
                <c:pt idx="4">
                  <c:v>4.7600000000000003E-2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1FC-4B94-B473-6A2BE0B2B8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11CA-4604-94D2-0DE9B0B582AE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11CA-4604-94D2-0DE9B0B582AE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11CA-4604-94D2-0DE9B0B582AE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11CA-4604-94D2-0DE9B0B582AE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11CA-4604-94D2-0DE9B0B582AE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11CA-4604-94D2-0DE9B0B582AE}"/>
              </c:ext>
            </c:extLst>
          </c:dPt>
          <c:cat>
            <c:strRef>
              <c:f>Sheet1!$A$2:$A$7</c:f>
              <c:strCache>
                <c:ptCount val="6"/>
                <c:pt idx="0">
                  <c:v>Geographical location</c:v>
                </c:pt>
                <c:pt idx="1">
                  <c:v>Natural resources</c:v>
                </c:pt>
                <c:pt idx="2">
                  <c:v>Cultural and historical assets</c:v>
                </c:pt>
                <c:pt idx="3">
                  <c:v>Quality of life amenities</c:v>
                </c:pt>
                <c:pt idx="4">
                  <c:v>Strong sense of community</c:v>
                </c:pt>
                <c:pt idx="5">
                  <c:v>Other (please specify)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0.60980000000000001</c:v>
                </c:pt>
                <c:pt idx="1">
                  <c:v>0.58540000000000003</c:v>
                </c:pt>
                <c:pt idx="2">
                  <c:v>0.26829999999999998</c:v>
                </c:pt>
                <c:pt idx="3">
                  <c:v>9.7600000000000006E-2</c:v>
                </c:pt>
                <c:pt idx="4">
                  <c:v>0.70730000000000004</c:v>
                </c:pt>
                <c:pt idx="5">
                  <c:v>2.4400000000000002E-2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1CA-4604-94D2-0DE9B0B582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168-4A0A-865B-4025D2D961EF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168-4A0A-865B-4025D2D961EF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8168-4A0A-865B-4025D2D961EF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8168-4A0A-865B-4025D2D961EF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8168-4A0A-865B-4025D2D961EF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8168-4A0A-865B-4025D2D961EF}"/>
              </c:ext>
            </c:extLst>
          </c:dPt>
          <c:cat>
            <c:strRef>
              <c:f>Sheet1!$A$2:$A$7</c:f>
              <c:strCache>
                <c:ptCount val="6"/>
                <c:pt idx="0">
                  <c:v>Limited access to high-speed internet</c:v>
                </c:pt>
                <c:pt idx="1">
                  <c:v>Limited access to affordable healthcare</c:v>
                </c:pt>
                <c:pt idx="2">
                  <c:v>Limited access to affordable housing for residents</c:v>
                </c:pt>
                <c:pt idx="3">
                  <c:v>Limited access to capital and financing</c:v>
                </c:pt>
                <c:pt idx="4">
                  <c:v>Limited access to a skilled workforce</c:v>
                </c:pt>
                <c:pt idx="5">
                  <c:v>Other (please specify)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0.41860000000000003</c:v>
                </c:pt>
                <c:pt idx="1">
                  <c:v>0.37209999999999999</c:v>
                </c:pt>
                <c:pt idx="2">
                  <c:v>0.3488</c:v>
                </c:pt>
                <c:pt idx="3">
                  <c:v>0.13950000000000001</c:v>
                </c:pt>
                <c:pt idx="4">
                  <c:v>0.74419999999999997</c:v>
                </c:pt>
                <c:pt idx="5">
                  <c:v>0.2326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168-4A0A-865B-4025D2D961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D15A-4443-ACFD-6F2064630CA7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D15A-4443-ACFD-6F2064630CA7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D15A-4443-ACFD-6F2064630CA7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D15A-4443-ACFD-6F2064630CA7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D15A-4443-ACFD-6F2064630CA7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D15A-4443-ACFD-6F2064630CA7}"/>
              </c:ext>
            </c:extLst>
          </c:dPt>
          <c:cat>
            <c:strRef>
              <c:f>Sheet1!$A$2:$A$7</c:f>
              <c:strCache>
                <c:ptCount val="6"/>
                <c:pt idx="0">
                  <c:v>Developing tourism and cultural resources.</c:v>
                </c:pt>
                <c:pt idx="1">
                  <c:v>Attracting new businesses and industries.</c:v>
                </c:pt>
                <c:pt idx="2">
                  <c:v>Expanding access to high-speed internet.</c:v>
                </c:pt>
                <c:pt idx="3">
                  <c:v>Developing workforce training and education programs.</c:v>
                </c:pt>
                <c:pt idx="4">
                  <c:v>Improving transportation infrastructure.</c:v>
                </c:pt>
                <c:pt idx="5">
                  <c:v>Other (please specify)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0.37209999999999999</c:v>
                </c:pt>
                <c:pt idx="1">
                  <c:v>0.81399999999999995</c:v>
                </c:pt>
                <c:pt idx="2">
                  <c:v>0.39529999999999998</c:v>
                </c:pt>
                <c:pt idx="3">
                  <c:v>0.4884</c:v>
                </c:pt>
                <c:pt idx="4">
                  <c:v>0.37209999999999999</c:v>
                </c:pt>
                <c:pt idx="5">
                  <c:v>4.65E-2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15A-4443-ACFD-6F2064630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CC69-4E7A-9CFB-62F0428E91B8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CC69-4E7A-9CFB-62F0428E91B8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CC69-4E7A-9CFB-62F0428E91B8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CC69-4E7A-9CFB-62F0428E91B8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CC69-4E7A-9CFB-62F0428E91B8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CC69-4E7A-9CFB-62F0428E91B8}"/>
              </c:ext>
            </c:extLst>
          </c:dPt>
          <c:cat>
            <c:strRef>
              <c:f>Sheet1!$A$2:$A$7</c:f>
              <c:strCache>
                <c:ptCount val="6"/>
                <c:pt idx="0">
                  <c:v>Economic development and job creation</c:v>
                </c:pt>
                <c:pt idx="1">
                  <c:v>Infrastructure improvements</c:v>
                </c:pt>
                <c:pt idx="2">
                  <c:v>Environmental sustainability</c:v>
                </c:pt>
                <c:pt idx="3">
                  <c:v>Access to healthcare</c:v>
                </c:pt>
                <c:pt idx="4">
                  <c:v>Access to affordable housing</c:v>
                </c:pt>
                <c:pt idx="5">
                  <c:v>Other (please specify)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0.81399999999999995</c:v>
                </c:pt>
                <c:pt idx="1">
                  <c:v>0.6512</c:v>
                </c:pt>
                <c:pt idx="2">
                  <c:v>0.3256</c:v>
                </c:pt>
                <c:pt idx="3">
                  <c:v>0.3488</c:v>
                </c:pt>
                <c:pt idx="4">
                  <c:v>0.3488</c:v>
                </c:pt>
                <c:pt idx="5">
                  <c:v>0.1163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C69-4E7A-9CFB-62F0428E91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0469-4BFB-8119-7858721A7660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0469-4BFB-8119-7858721A7660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0469-4BFB-8119-7858721A7660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0469-4BFB-8119-7858721A7660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0469-4BFB-8119-7858721A7660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0469-4BFB-8119-7858721A7660}"/>
              </c:ext>
            </c:extLst>
          </c:dPt>
          <c:cat>
            <c:strRef>
              <c:f>Sheet1!$A$2:$A$7</c:f>
              <c:strCache>
                <c:ptCount val="6"/>
                <c:pt idx="0">
                  <c:v>More effective communication and public outreach</c:v>
                </c:pt>
                <c:pt idx="1">
                  <c:v>More efficient and streamlined processes and procedures.</c:v>
                </c:pt>
                <c:pt idx="2">
                  <c:v>More training and professional development opportunities for staff</c:v>
                </c:pt>
                <c:pt idx="3">
                  <c:v>More effective use of technology and data analysis</c:v>
                </c:pt>
                <c:pt idx="4">
                  <c:v>More collaborative and cross-departmental approaches to problem-solving</c:v>
                </c:pt>
                <c:pt idx="5">
                  <c:v>Other (please specify)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0.53490000000000004</c:v>
                </c:pt>
                <c:pt idx="1">
                  <c:v>0.39529999999999998</c:v>
                </c:pt>
                <c:pt idx="2">
                  <c:v>0.55810000000000004</c:v>
                </c:pt>
                <c:pt idx="3">
                  <c:v>0.27910000000000001</c:v>
                </c:pt>
                <c:pt idx="4">
                  <c:v>0.6744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469-4BFB-8119-7858721A76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060-42BA-898C-6C8BD9CB93D0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2060-42BA-898C-6C8BD9CB93D0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2060-42BA-898C-6C8BD9CB93D0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2060-42BA-898C-6C8BD9CB93D0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2060-42BA-898C-6C8BD9CB93D0}"/>
              </c:ext>
            </c:extLst>
          </c:dPt>
          <c:cat>
            <c:strRef>
              <c:f>Sheet1!$A$2:$A$6</c:f>
              <c:strCache>
                <c:ptCount val="5"/>
                <c:pt idx="0">
                  <c:v>Regular meetings and workshops</c:v>
                </c:pt>
                <c:pt idx="1">
                  <c:v>Departmental feedback sessions</c:v>
                </c:pt>
                <c:pt idx="2">
                  <c:v>Employee surveys and feedback forms</c:v>
                </c:pt>
                <c:pt idx="3">
                  <c:v>Opportunities for cross-departmental collaboration and problem-solving</c:v>
                </c:pt>
                <c:pt idx="4">
                  <c:v>Other (please specify)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0.33329999999999999</c:v>
                </c:pt>
                <c:pt idx="1">
                  <c:v>7.1400000000000005E-2</c:v>
                </c:pt>
                <c:pt idx="2">
                  <c:v>0.16669999999999999</c:v>
                </c:pt>
                <c:pt idx="3">
                  <c:v>0.38100000000000001</c:v>
                </c:pt>
                <c:pt idx="4">
                  <c:v>4.7600000000000003E-2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060-42BA-898C-6C8BD9CB93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4871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52A03B-2D42-4DAE-8460-CF96145A8D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5136" y="1005080"/>
            <a:ext cx="8229600" cy="3569013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Master text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14CF1-AB9B-4870-9E5C-AD8F31C7FF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322" y="627419"/>
            <a:ext cx="8229600" cy="2397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Master text style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E39551A5-770E-3978-ED85-9963EA08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174" y="4811867"/>
            <a:ext cx="8229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7787252" cy="1234730"/>
          </a:xfrm>
        </p:spPr>
        <p:txBody>
          <a:bodyPr anchor="b">
            <a:norm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style (only changes made to the parent slide will be reflected in the app)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66162" y="3729038"/>
            <a:ext cx="2938463" cy="385762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slide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E984EA-3574-957B-CBB9-81D1F0C18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493" y="4811867"/>
            <a:ext cx="783929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58633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 style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DF05C82-1244-9CA3-984A-2EEF32F79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826" y="4811867"/>
            <a:ext cx="810658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81143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2570" y="666350"/>
            <a:ext cx="5332506" cy="249144"/>
          </a:xfrm>
        </p:spPr>
        <p:txBody>
          <a:bodyPr/>
          <a:lstStyle/>
          <a:p>
            <a:pPr lvl="0"/>
            <a:r>
              <a:rPr lang="en-US" dirty="0"/>
              <a:t>Master text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FE2B938-E785-E802-7A9A-5AD4FEF6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2927" y="4811867"/>
            <a:ext cx="8193847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2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270516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0" y="666350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FE218-D8C1-4598-C115-912209DA1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173" y="4811866"/>
            <a:ext cx="82295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1" r:id="rId3"/>
    <p:sldLayoutId id="2147483675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1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Polk County, TX - Elected Officials / Government Staff Members</a:t>
            </a:r>
            <a:endParaRPr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Friday, March 08, 2024</a:t>
            </a:r>
            <a:endParaRPr dirty="0"/>
          </a:p>
        </p:txBody>
      </p:sp>
      <p:sp>
        <p:nvSpPr>
          <p:cNvPr id="5" name="Text Placaholder 4"/>
          <p:cNvSpPr txBox="1">
            <a:spLocks/>
          </p:cNvSpPr>
          <p:nvPr/>
        </p:nvSpPr>
        <p:spPr>
          <a:xfrm>
            <a:off x="211403" y="4047840"/>
            <a:ext cx="4576388" cy="350837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Complete Responses: 43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Q5: What do you believe are the county's main challenges?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Q5: What do you believe are the county's main challenges?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32635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Limited access to high-speed internet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41.86%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Limited access to affordable healthcare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37.21%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Limited access to affordable housing for residents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34.88%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Limited access to capital and financing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13.95%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Limited access to a skilled workforce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74.42%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23.26%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Q6: What do you believe are the county's main opportunities for growth and development?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Q6: What do you believe are the county's main opportunities for growth and development?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32635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Developing tourism and cultural resources.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37.21%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Attracting new businesses and industries.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81.40%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Expanding access to high-speed internet.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39.53%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Developing workforce training and education programs.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48.84%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Improving transportation infrastructure.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37.21%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4.65%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Q7: What are the top three priorities you believe should be addressed in the county's strategic plan?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Q7: What are the top three priorities you believe should be addressed in the county's strategic plan?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90679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Economic development and job creation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81.40%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Infrastructure improvements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65.12%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Environmental sustainability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32.56%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Access to healthcare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34.88%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Access to affordable housing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34.88%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11.63%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Q8: What improvements would you like to see in the county's operations to better support its residents and businesses?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Q8: What improvements would you like to see in the county's operations to better support its residents and businesses?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362935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More effective communication and public outreach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53.49%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More efficient and streamlined processes and procedures.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39.53%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More training and professional development opportunities for staff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55.81%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More effective use of technology and data analysis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27.91%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More collaborative and cross-departmental approaches to problem-solving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67.44%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Q9: How can we best engage elected officials and staff in the strategic planning process and decision-making processes?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42   Skipped: 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Q9: How can we best engage elected officials and staff in the strategic planning process and decision-making processes?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42   Skipped: 1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81087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Regular meetings and workshops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33.33%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Departmental feedback sessions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7.14%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Employee surveys and feedback forms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16.67%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Opportunities for cross-departmental collaboration and problem-solving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38.10%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4.76%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Q1: Identify which Entity you work for: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Q1: Identify which Entity you work for: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318558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Polk County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72.09%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City of Corrigan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City of Goodrich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4.65%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City of Livingston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6.98%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City of Onalaska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4.65%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City of Seven Oaks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Alabama-Coushatta Tribe of Texas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11.63%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How long have you been working for this Entity?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How long have you been working for this Entity?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43   Skipped: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08159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Less than 1 year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18.60%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1-5 years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25.58%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5-10 years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18.60%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10+ years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37.21%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What is your current position within the Entity?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42   Skipped: 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What is your current position within the Entity?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42   Skipped: 1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44959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Elected official.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19.05%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Department head/manager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38.10%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Administrative support staff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23.81%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14.29%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4.76%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Q4: What do you believe are the county's main strengths?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41   Skipped: 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Q4: What do you believe are the county's main strengths? (Please select up to three.)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41   Skipped: 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8175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Geographical location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60.98%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Natural resources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58.54%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Cultural and historical assets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26.83%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Quality of life amenities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9.76%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Strong sense of community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70.73%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2.44%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ata slides">
  <a:themeElements>
    <a:clrScheme name="Custom 93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00BF6F"/>
      </a:accent1>
      <a:accent2>
        <a:srgbClr val="507CB6"/>
      </a:accent2>
      <a:accent3>
        <a:srgbClr val="F9BE00"/>
      </a:accent3>
      <a:accent4>
        <a:srgbClr val="6BC8CD"/>
      </a:accent4>
      <a:accent5>
        <a:srgbClr val="EA854B"/>
      </a:accent5>
      <a:accent6>
        <a:srgbClr val="7D5E8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875</Words>
  <Application>Microsoft Office PowerPoint</Application>
  <PresentationFormat>On-screen Show (16:9)</PresentationFormat>
  <Paragraphs>228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Data slides</vt:lpstr>
      <vt:lpstr>PowerPoint Presentation</vt:lpstr>
      <vt:lpstr>Q1: Identify which Entity you work for:</vt:lpstr>
      <vt:lpstr>Q1: Identify which Entity you work for:</vt:lpstr>
      <vt:lpstr>Q2: How long have you been working for this Entity?</vt:lpstr>
      <vt:lpstr>Q2: How long have you been working for this Entity?</vt:lpstr>
      <vt:lpstr>Q3: What is your current position within the Entity?</vt:lpstr>
      <vt:lpstr>Q3: What is your current position within the Entity?</vt:lpstr>
      <vt:lpstr>Q4: What do you believe are the county's main strengths? (Please select up to three.)</vt:lpstr>
      <vt:lpstr>Q4: What do you believe are the county's main strengths? (Please select up to three.)</vt:lpstr>
      <vt:lpstr>Q5: What do you believe are the county's main challenges? (Please select up to three.)</vt:lpstr>
      <vt:lpstr>Q5: What do you believe are the county's main challenges? (Please select up to three.)</vt:lpstr>
      <vt:lpstr>Q6: What do you believe are the county's main opportunities for growth and development? (Please select up to three.)</vt:lpstr>
      <vt:lpstr>Q6: What do you believe are the county's main opportunities for growth and development? (Please select up to three.)</vt:lpstr>
      <vt:lpstr>Q7: What are the top three priorities you believe should be addressed in the county's strategic plan?</vt:lpstr>
      <vt:lpstr>Q7: What are the top three priorities you believe should be addressed in the county's strategic plan?</vt:lpstr>
      <vt:lpstr>Q8: What improvements would you like to see in the county's operations to better support its residents and businesses? (Please select up to three.)</vt:lpstr>
      <vt:lpstr>Q8: What improvements would you like to see in the county's operations to better support its residents and businesses? (Please select up to three.)</vt:lpstr>
      <vt:lpstr>Q9: How can we best engage elected officials and staff in the strategic planning process and decision-making processes?</vt:lpstr>
      <vt:lpstr>Q9: How can we best engage elected officials and staff in the strategic planning process and decision-making processes?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Kari Miller</cp:lastModifiedBy>
  <cp:revision>1</cp:revision>
  <cp:lastPrinted>2024-03-08T16:06:46Z</cp:lastPrinted>
  <dcterms:modified xsi:type="dcterms:W3CDTF">2024-03-08T16:12:12Z</dcterms:modified>
</cp:coreProperties>
</file>